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58" r:id="rId10"/>
    <p:sldId id="268" r:id="rId11"/>
    <p:sldId id="266" r:id="rId12"/>
    <p:sldId id="267" r:id="rId13"/>
    <p:sldId id="269" r:id="rId14"/>
    <p:sldId id="270" r:id="rId15"/>
    <p:sldId id="275" r:id="rId16"/>
    <p:sldId id="276" r:id="rId17"/>
    <p:sldId id="271" r:id="rId18"/>
    <p:sldId id="277" r:id="rId19"/>
    <p:sldId id="278" r:id="rId20"/>
    <p:sldId id="272" r:id="rId21"/>
    <p:sldId id="273" r:id="rId22"/>
    <p:sldId id="274" r:id="rId23"/>
    <p:sldId id="282" r:id="rId24"/>
    <p:sldId id="279" r:id="rId25"/>
    <p:sldId id="285" r:id="rId26"/>
    <p:sldId id="280" r:id="rId27"/>
    <p:sldId id="281" r:id="rId28"/>
    <p:sldId id="283" r:id="rId29"/>
    <p:sldId id="284" r:id="rId30"/>
    <p:sldId id="259" r:id="rId3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FF99"/>
    <a:srgbClr val="66FFCC"/>
    <a:srgbClr val="66FF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21A1-8B3C-4886-AC1D-16B20927FC15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50BA6-0E4A-4ABC-A624-1340B3D315A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704C8-5995-4B97-A228-36A5B284CD47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6E4A-8FB7-40D0-9000-00292EDAC43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48D1-3960-4C9D-ABA7-948297AD1378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EEEC-6054-452F-8604-3162A2F12CC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8FC09-A4C1-4437-8808-99966AAED618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B9F9-7DCE-4838-8BD0-D4624FF7FD6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B4863-48D2-4C58-9F1D-434A8334DC16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4CCCA-847E-480F-AB7C-B58066381EA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BB26-E2E9-40B2-A1F4-4920E4B81414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2FB0D-01D7-439A-8A75-6BF040871E4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B0E6-98FC-4D89-B446-F301E1E4A39F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CB37-DC58-44CE-B818-07772AFD84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894F-CDD2-4219-881B-831472F602C2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D17-51D3-4E77-B921-B251C2DBCDE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2DD43-0557-4F4C-A6CF-1C285478AFA3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8A6C-2F66-42A9-A3C5-A5EF595F277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268E6-ECC6-4E59-A917-F6240B03C008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8966-6D0E-479C-A1EA-ABB7466AF0B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837F-B9CE-4A5B-8688-FFB4BA09632B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BB43C-E052-41A3-B3F0-E55090397FE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DA8371-8946-4161-922C-372D2E7FCFEB}" type="datetimeFigureOut">
              <a:rPr lang="sk-SK"/>
              <a:pPr>
                <a:defRPr/>
              </a:pPr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5DD063-8FA2-4574-9DF8-C8AAD7F09D3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imgres?imgurl=http://www.martinus.sk/data/tovar/_l/24/l24247.jpg&amp;imgrefurl=http://www.martinus.sk/%3FuItem%3D24247&amp;usg=__glNs4o9OAE8RfWdckcQJOqES-zo=&amp;h=672&amp;w=450&amp;sz=85&amp;hl=sk&amp;start=80&amp;zoom=1&amp;tbnid=TcQKarHYGv3tiM:&amp;tbnh=138&amp;tbnw=92&amp;ei=bTUQULuUK4n74QSCk4GoCw&amp;prev=/search%3Fq%3Drobinson%2Bcrusoe%2Bdaniel%2Bdefoe%26start%3D63%26hl%3Dsk%26sa%3DN%26gbv%3D2%26tbm%3Disch%26prmd%3Divnsbo&amp;itbs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hyperlink" Target="http://www.google.sk/imgres?imgurl=http://nd02.jxs.cz/788/130/c7d9bcecbe_59581318_o2.jpg&amp;imgrefurl=http://soullen.blog.cz/1001/7&amp;usg=__GW-TWubbSEQqboyamvJD6ksoaXU=&amp;h=346&amp;w=461&amp;sz=19&amp;hl=sk&amp;start=19&amp;zoom=1&amp;tbnid=cmxhUj-spfuIaM:&amp;tbnh=96&amp;tbnw=128&amp;ei=BuMPUM-zDuX54QSb7IBg&amp;prev=/search%3Fq%3Dkvapka%26hl%3Dsk%26sa%3DX%26gbv%3D2%26tbm%3Disch%26prmd%3Divns&amp;itbs=1" TargetMode="Externa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6" Type="http://schemas.openxmlformats.org/officeDocument/2006/relationships/image" Target="../media/image4.jpeg"/><Relationship Id="rId5" Type="http://schemas.openxmlformats.org/officeDocument/2006/relationships/hyperlink" Target="http://www.google.sk/imgres?imgurl=http://joomla.soshotel.sk/images/stories/2011/sd_vody/kvapka.jpg&amp;imgrefurl=http://joomla.soshotel.sk/index.php%3Foption%3Dcom_content%26view%3Darticle%26id%3D309%253Asvetovy-de-vody%26catid%3D47%26Itemid%3D222&amp;usg=__P120I7nuqo1tMO8go-uW7u4UhnU=&amp;h=265&amp;w=265&amp;sz=8&amp;hl=sk&amp;start=10&amp;zoom=1&amp;tbnid=8V5NNqRSiMCR-M:&amp;tbnh=112&amp;tbnw=112&amp;ei=BuMPUM-zDuX54QSb7IBg&amp;prev=/search%3Fq%3Dkvapka%26hl%3Dsk%26sa%3DX%26gbv%3D2%26tbm%3Disch%26prmd%3Divns&amp;itbs=1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google.sk/imgres?imgurl=http://www.bukera.sk/files/tapety/modra-rieka-1024x640.jpg&amp;imgrefurl=http://www.bukera.sk/tapety-na-plochu&amp;usg=__BVme6EbXn4sIxb6mCLd0FYK43JU=&amp;h=640&amp;w=1024&amp;sz=92&amp;hl=sk&amp;start=20&amp;zoom=1&amp;tbnid=yWg5jlaxqhENRM:&amp;tbnh=94&amp;tbnw=150&amp;ei=oksQULLvEfDY4QTV9oGIDQ&amp;prev=/search%3Fq%3Dvoda%2Bv%2Brieke%26hl%3Dsk%26sa%3DX%26gbv%3D2%26tbm%3Disch%26prmd%3Divns&amp;itbs=1" TargetMode="External"/><Relationship Id="rId7" Type="http://schemas.openxmlformats.org/officeDocument/2006/relationships/hyperlink" Target="http://www.google.sk/imgres?imgurl=http://blog.sme.sk/blog/10587/196866/Utes-2.jpg&amp;imgrefurl=http://molekova.blog.sme.sk/c/196866/Madeira-perla-v-Atlantiku.html&amp;usg=__dF2oX1QOYyJPn5I4mS22C0pCMas=&amp;h=381&amp;w=506&amp;sz=76&amp;hl=sk&amp;start=2&amp;zoom=1&amp;tbnid=6cnysr7vVXTx4M:&amp;tbnh=99&amp;tbnw=131&amp;ei=BEwQUJ35Aofc4QThkoGgBw&amp;prev=/search%3Fq%3Dvoda%2Bv%2Bmori%26hl%3Dsk%26gbv%3D2%26tbm%3Disch&amp;itbs=1" TargetMode="External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http://www.google.sk/imgres?imgurl=http://eldhwen.files.wordpress.com/2009/08/tiger-2-2.jpg%3Fw%3D540&amp;imgrefurl=http://eldhwen.wordpress.com/2009/08/15/je-mozne-stat-sa-zivocichom/&amp;usg=__hYNUdX6dErcgttBAzPGk6xPL4DU=&amp;h=300&amp;w=432&amp;sz=32&amp;hl=sk&amp;start=31&amp;zoom=1&amp;tbnid=htlijerrjG-D0M:&amp;tbnh=88&amp;tbnw=126&amp;ei=Ak0QUMC9Aqfk4QT2o4CIBQ&amp;prev=/search%3Fq%3Dvoda%2Bv%2Btele%2B%25C5%25BEivo%25C4%258D%25C3%25ADchov%26start%3D21%26hl%3Dsk%26sa%3DN%26gbv%3D2%26tbm%3Disch&amp;itbs=1" TargetMode="External"/><Relationship Id="rId5" Type="http://schemas.openxmlformats.org/officeDocument/2006/relationships/hyperlink" Target="http://www.google.sk/imgres?imgurl=http://www.aronnax.sk/klub/photos/unarafting/vodopad.jpg&amp;imgrefurl=http://www.aronnax.sk/klub/zucastnili_sme_sa_unarafting.php&amp;usg=__Jtqz1NCY4BNEZ8UXhXcAoXNv16Y=&amp;h=276&amp;w=369&amp;sz=34&amp;hl=sk&amp;start=23&amp;zoom=1&amp;tbnid=z0na8TFlt7iSZM:&amp;tbnh=91&amp;tbnw=122&amp;ei=y0sQUNa2IeiQ4gTj04D4Ag&amp;prev=/search%3Fq%3Dvoda%2Bv%2Brieke%26start%3D21%26hl%3Dsk%26sa%3DN%26gbv%3D2%26tbm%3Disch%26prmd%3Divns&amp;itbs=1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www.google.sk/imgres?imgurl=http://urobsisam.topky.sk/UserFiles/Image/zahrada/okrasna-zahrada/prakticke-rozmnozovanie-rastlin-v-zahrade-1139/25-lesinska.jpg&amp;imgrefurl=http://urobsisam.topky.sk/zahrada/okrasna-zahrada/prakticke-rozmnozovanie-rastlin-v-zahrade-1139.html&amp;usg=__MsBruK0TGU8tZqZzsZF5IKXCYR0=&amp;h=399&amp;w=600&amp;sz=118&amp;hl=sk&amp;start=110&amp;zoom=1&amp;tbnid=SW0N1v_4IyaZZM:&amp;tbnh=90&amp;tbnw=135&amp;ei=qEwQUIGwJKrP4QSQ0YDgCQ&amp;prev=/search%3Fq%3Dvoda%2Bv%2Btele%2Brastl%25C3%25ADn%26start%3D105%26hl%3Dsk%26sa%3DN%26gbv%3D2%26tbm%3Disch&amp;itbs=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deo.cz/files/image/clanky/kolobeh_vod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zgovna.pravda.sk/clovek/clanok/19314-preco-a-kolko-musi-clovek-p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youtube.com/watch?v=0_c0ZzZfC8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gY9HG8zUgOE&amp;feature=relmf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u3QwLYfgwP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1331640" y="1484784"/>
            <a:ext cx="6552728" cy="1469777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+mn-lt"/>
              </a:rPr>
              <a:t>Prečo je more slané?</a:t>
            </a:r>
          </a:p>
        </p:txBody>
      </p:sp>
      <p:pic>
        <p:nvPicPr>
          <p:cNvPr id="7" name="more.wav">
            <a:hlinkClick r:id="" action="ppaction://media"/>
          </p:cNvPr>
          <p:cNvPicPr>
            <a:picLocks noRot="1" noChangeAspect="1"/>
          </p:cNvPicPr>
          <p:nvPr>
            <a:wavAudioFile r:embed="rId1" name="more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03350" y="5157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Zástupný symbol obsahu 2"/>
          <p:cNvSpPr>
            <a:spLocks noGrp="1"/>
          </p:cNvSpPr>
          <p:nvPr>
            <p:ph idx="1"/>
          </p:nvPr>
        </p:nvSpPr>
        <p:spPr>
          <a:xfrm>
            <a:off x="1116013" y="0"/>
            <a:ext cx="6407150" cy="1008063"/>
          </a:xfrm>
          <a:solidFill>
            <a:srgbClr val="66FFFF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mtClean="0"/>
              <a:t>	</a:t>
            </a:r>
            <a:r>
              <a:rPr lang="sk-SK" smtClean="0">
                <a:latin typeface="Arial" charset="0"/>
                <a:cs typeface="Arial" charset="0"/>
              </a:rPr>
              <a:t>Vieš, kto bol Robinson Crusoe? </a:t>
            </a: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 bwMode="auto">
          <a:xfrm>
            <a:off x="971550" y="1557338"/>
            <a:ext cx="6985000" cy="7191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sk-SK" sz="3200" dirty="0">
                <a:latin typeface="+mn-lt"/>
              </a:rPr>
              <a:t>	</a:t>
            </a:r>
            <a:r>
              <a:rPr lang="sk-SK" sz="3200" dirty="0" err="1">
                <a:latin typeface="Arial" pitchFamily="34" charset="0"/>
                <a:cs typeface="Arial" pitchFamily="34" charset="0"/>
              </a:rPr>
              <a:t>Robinson</a:t>
            </a:r>
            <a:r>
              <a:rPr lang="sk-SK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3200" dirty="0" err="1">
                <a:latin typeface="Arial" pitchFamily="34" charset="0"/>
                <a:cs typeface="Arial" pitchFamily="34" charset="0"/>
              </a:rPr>
              <a:t>Crusoe</a:t>
            </a:r>
            <a:r>
              <a:rPr lang="sk-SK" sz="3200" dirty="0">
                <a:latin typeface="Arial" pitchFamily="34" charset="0"/>
                <a:cs typeface="Arial" pitchFamily="34" charset="0"/>
              </a:rPr>
              <a:t> bol stroskotanec. </a:t>
            </a: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 bwMode="auto">
          <a:xfrm>
            <a:off x="468313" y="2492375"/>
            <a:ext cx="8135937" cy="2160588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sk-SK" sz="3200" dirty="0">
                <a:latin typeface="+mn-lt"/>
              </a:rPr>
              <a:t>	</a:t>
            </a:r>
            <a:r>
              <a:rPr lang="sk-SK" sz="3200" dirty="0">
                <a:latin typeface="Arial" pitchFamily="34" charset="0"/>
                <a:cs typeface="Arial" pitchFamily="34" charset="0"/>
              </a:rPr>
              <a:t>Predstav si, že si aj ty stroskotanec a uviazol si v Červenom mori. Vieš si predstaviť Červené more? Teraz si vytvoríme aj my také more. Ako?</a:t>
            </a:r>
          </a:p>
        </p:txBody>
      </p:sp>
      <p:pic>
        <p:nvPicPr>
          <p:cNvPr id="11270" name="Picture 2" descr="http://t2.gstatic.com/images?q=tbn:ANd9GcQzo3KwEtk5ZE8kc6OvMZczxpqtg9JwRBNyocvNKbzAazGnqCaRmZXYBmDk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76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Zástupný symbol obsahu 2"/>
          <p:cNvSpPr>
            <a:spLocks noGrp="1"/>
          </p:cNvSpPr>
          <p:nvPr>
            <p:ph idx="1"/>
          </p:nvPr>
        </p:nvSpPr>
        <p:spPr>
          <a:xfrm>
            <a:off x="3132138" y="333375"/>
            <a:ext cx="2376487" cy="647700"/>
          </a:xfrm>
          <a:solidFill>
            <a:srgbClr val="66FFFF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mtClean="0"/>
              <a:t>	</a:t>
            </a:r>
            <a:r>
              <a:rPr lang="sk-SK" smtClean="0">
                <a:latin typeface="Arial" charset="0"/>
                <a:cs typeface="Arial" charset="0"/>
              </a:rPr>
              <a:t>POKUS</a:t>
            </a:r>
          </a:p>
          <a:p>
            <a:pPr eaLnBrk="1" hangingPunct="1">
              <a:buFont typeface="Arial" charset="0"/>
              <a:buNone/>
            </a:pPr>
            <a:endParaRPr lang="sk-SK" smtClean="0"/>
          </a:p>
        </p:txBody>
      </p:sp>
      <p:sp>
        <p:nvSpPr>
          <p:cNvPr id="4" name="Nadpis 4"/>
          <p:cNvSpPr txBox="1">
            <a:spLocks/>
          </p:cNvSpPr>
          <p:nvPr/>
        </p:nvSpPr>
        <p:spPr>
          <a:xfrm>
            <a:off x="1403350" y="1484313"/>
            <a:ext cx="6121400" cy="1728787"/>
          </a:xfrm>
          <a:prstGeom prst="rect">
            <a:avLst/>
          </a:prstGeom>
          <a:solidFill>
            <a:srgbClr val="66FFFF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k-SK" sz="3200" dirty="0">
                <a:latin typeface="Arial" pitchFamily="34" charset="0"/>
                <a:ea typeface="+mj-ea"/>
                <a:cs typeface="Arial" pitchFamily="34" charset="0"/>
              </a:rPr>
              <a:t>Pomôcky: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k-SK" sz="3200" dirty="0">
                <a:latin typeface="Arial" pitchFamily="34" charset="0"/>
                <a:ea typeface="+mj-ea"/>
                <a:cs typeface="Arial" pitchFamily="34" charset="0"/>
              </a:rPr>
              <a:t>7 kávových lyžičiek soli, 1 liter vody, sklenenú misku, 1 lyžicu červenej potravinárskej farby</a:t>
            </a:r>
          </a:p>
        </p:txBody>
      </p:sp>
      <p:sp>
        <p:nvSpPr>
          <p:cNvPr id="5" name="Nadpis 4"/>
          <p:cNvSpPr txBox="1">
            <a:spLocks/>
          </p:cNvSpPr>
          <p:nvPr/>
        </p:nvSpPr>
        <p:spPr>
          <a:xfrm>
            <a:off x="971550" y="3573463"/>
            <a:ext cx="7416800" cy="2808287"/>
          </a:xfrm>
          <a:prstGeom prst="rect">
            <a:avLst/>
          </a:prstGeom>
          <a:solidFill>
            <a:srgbClr val="66FFFF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k-SK" sz="3200" dirty="0">
                <a:latin typeface="Arial" pitchFamily="34" charset="0"/>
                <a:ea typeface="+mj-ea"/>
                <a:cs typeface="Arial" pitchFamily="34" charset="0"/>
              </a:rPr>
              <a:t>Postup: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k-SK" sz="3200" dirty="0">
                <a:latin typeface="Arial" pitchFamily="34" charset="0"/>
                <a:ea typeface="+mj-ea"/>
                <a:cs typeface="Arial" pitchFamily="34" charset="0"/>
              </a:rPr>
              <a:t>Do vody nasyp sedem kávových lyžičiek soli. Miešaj tak dlho, pokiaľ sa soľ nerozpustí. Pridaj červenú farbu. Takto si si vyrobil svoje  vlastné more.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Zástupný symbol obsahu 2"/>
          <p:cNvSpPr>
            <a:spLocks noGrp="1"/>
          </p:cNvSpPr>
          <p:nvPr>
            <p:ph idx="1"/>
          </p:nvPr>
        </p:nvSpPr>
        <p:spPr>
          <a:xfrm>
            <a:off x="468313" y="260350"/>
            <a:ext cx="8135937" cy="4895850"/>
          </a:xfrm>
          <a:solidFill>
            <a:srgbClr val="66FFFF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mtClean="0"/>
              <a:t>	</a:t>
            </a:r>
            <a:r>
              <a:rPr lang="sk-SK" smtClean="0">
                <a:latin typeface="Arial" charset="0"/>
                <a:cs typeface="Arial" charset="0"/>
              </a:rPr>
              <a:t>Ako stroskotanec na opustenom ostrove máš krásny slnečný deň. Slnko páli, ty si veľmi smädný. Ale na pitie nemáš nič. Okolo teba je samá voda. Napiješ sa  vody  z mora (z tvojej misky)? 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latin typeface="Arial" charset="0"/>
                <a:cs typeface="Arial" charset="0"/>
              </a:rPr>
              <a:t>	Napi sa a zapíš, aká je voda.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latin typeface="Arial" charset="0"/>
                <a:cs typeface="Arial" charset="0"/>
              </a:rPr>
              <a:t>	Morská voda obsahuje soľ : 1 g soli na 1 liter vody.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latin typeface="Arial" charset="0"/>
                <a:cs typeface="Arial" charset="0"/>
              </a:rPr>
              <a:t>	Najčastejšie stroskotanci umierali na ......</a:t>
            </a: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 bwMode="auto">
          <a:xfrm>
            <a:off x="468313" y="5157788"/>
            <a:ext cx="8135937" cy="9350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sk-SK" sz="3200" dirty="0">
                <a:latin typeface="+mn-lt"/>
              </a:rPr>
              <a:t>	</a:t>
            </a:r>
            <a:r>
              <a:rPr lang="sk-SK" sz="3200" dirty="0">
                <a:latin typeface="Arial" pitchFamily="34" charset="0"/>
                <a:cs typeface="Arial" pitchFamily="34" charset="0"/>
              </a:rPr>
              <a:t>nedostatok vody a jedla.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684213" y="188913"/>
            <a:ext cx="8135937" cy="1223962"/>
          </a:xfrm>
          <a:solidFill>
            <a:srgbClr val="66FFFF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mtClean="0"/>
              <a:t>	Poznáš slovo SALANITA? Vyhľadaj v slovníku, na internete, čo to slovo znamená.</a:t>
            </a: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 bwMode="auto">
          <a:xfrm>
            <a:off x="684213" y="1628775"/>
            <a:ext cx="7559675" cy="158432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sk-SK" sz="3200" dirty="0">
                <a:latin typeface="+mn-lt"/>
              </a:rPr>
              <a:t>	SALANITA znamená slanosť = rozpustenosť soli vo vode. Meria sa v </a:t>
            </a:r>
            <a:r>
              <a:rPr lang="sk-SK" sz="3200" dirty="0" err="1">
                <a:latin typeface="+mn-lt"/>
              </a:rPr>
              <a:t>promiloch</a:t>
            </a:r>
            <a:r>
              <a:rPr lang="sk-SK" sz="3200" dirty="0">
                <a:latin typeface="+mn-lt"/>
              </a:rPr>
              <a:t> </a:t>
            </a:r>
            <a:r>
              <a:rPr lang="cs-CZ" sz="3200" dirty="0">
                <a:latin typeface="+mn-lt"/>
              </a:rPr>
              <a:t>(‰) </a:t>
            </a:r>
            <a:r>
              <a:rPr lang="cs-CZ" sz="3200" dirty="0" err="1">
                <a:latin typeface="+mn-lt"/>
              </a:rPr>
              <a:t>alebo</a:t>
            </a:r>
            <a:r>
              <a:rPr lang="cs-CZ" sz="3200" dirty="0">
                <a:latin typeface="+mn-lt"/>
              </a:rPr>
              <a:t> v </a:t>
            </a:r>
            <a:r>
              <a:rPr lang="cs-CZ" sz="3200" dirty="0" err="1">
                <a:latin typeface="+mn-lt"/>
              </a:rPr>
              <a:t>gramoch</a:t>
            </a:r>
            <a:r>
              <a:rPr lang="cs-CZ" sz="3200" dirty="0">
                <a:latin typeface="+mn-lt"/>
              </a:rPr>
              <a:t> na 1 liter.</a:t>
            </a:r>
            <a:endParaRPr lang="sk-SK" sz="3200" dirty="0">
              <a:latin typeface="+mn-lt"/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 bwMode="auto">
          <a:xfrm>
            <a:off x="1042988" y="3429000"/>
            <a:ext cx="7058025" cy="10795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sk-SK" sz="3200" dirty="0">
                <a:latin typeface="+mn-lt"/>
              </a:rPr>
              <a:t>	Zisti, ktoré moria sú najslanšie a ktoré najmenej slané.</a:t>
            </a: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 bwMode="auto">
          <a:xfrm>
            <a:off x="1187450" y="4797425"/>
            <a:ext cx="6840538" cy="100806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sk-SK" sz="3200" dirty="0">
                <a:latin typeface="+mn-lt"/>
              </a:rPr>
              <a:t>	Čím viac soli je vo vode, tým sa ti bude lepšie plávať.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Zástupný symbol obsahu 2"/>
          <p:cNvSpPr>
            <a:spLocks noGrp="1"/>
          </p:cNvSpPr>
          <p:nvPr>
            <p:ph idx="1"/>
          </p:nvPr>
        </p:nvSpPr>
        <p:spPr>
          <a:xfrm>
            <a:off x="468313" y="188913"/>
            <a:ext cx="8351837" cy="6335712"/>
          </a:xfrm>
          <a:solidFill>
            <a:srgbClr val="66FFFF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mtClean="0"/>
              <a:t>	 </a:t>
            </a:r>
            <a:r>
              <a:rPr lang="sk-SK" smtClean="0">
                <a:latin typeface="Arial" charset="0"/>
                <a:cs typeface="Arial" charset="0"/>
              </a:rPr>
              <a:t>Morská voda obsahuje mnoho chemických prvkov. No typickou vlastnosťou je jej slanosť. Práve sodík a chlór, čo je obyčajná kuchynská soľ, tvorí 85 percent látok rozpustených v mori. Obsah soli je v každom mori iný. Prevažne sa obsah soli pohybuje v rozmedzí medzi 33 až 37 promile. Výnimky však potvrdzujú pravidlo. Atypické moria sú možno známe aj Vám. Napr. Červené more je známe svojím extrémnym obsahom soli - až 41 promile a Baltské more zase svojím nízkym obsahom soli - iba niečo nad 7 promile.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Zástupný symbol obsahu 2"/>
          <p:cNvSpPr>
            <a:spLocks noGrp="1"/>
          </p:cNvSpPr>
          <p:nvPr>
            <p:ph idx="1"/>
          </p:nvPr>
        </p:nvSpPr>
        <p:spPr>
          <a:xfrm>
            <a:off x="250825" y="188913"/>
            <a:ext cx="8893175" cy="6335712"/>
          </a:xfrm>
          <a:solidFill>
            <a:srgbClr val="66FFFF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mtClean="0"/>
              <a:t>	</a:t>
            </a:r>
            <a:r>
              <a:rPr lang="sk-SK" smtClean="0">
                <a:latin typeface="Arial" charset="0"/>
                <a:cs typeface="Arial" charset="0"/>
              </a:rPr>
              <a:t> Zloženie morskej vody po prvý raz systematicky študovali počas expedície korvety Challenger, ktorú zorganizovala britská vláda na návrh Kráľovskej spoločnosti s cieľom štúdia morskej biológie, výskumu chemických a fyzikálnych vlastností vody, zberu usadenín z morského dna a merania teploty vody. Expedícia sa začala v roku 1872 a skončila takmer o štyri roky neskôr. Na trase merajúcej 38 890 námorných míľ (čo je vyše 72 000 km) v rôznych oblastiach Atlantického, Indického a Tichého oceánu odobrali 77 vzoriek vody.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Zástupný symbol obsahu 2"/>
          <p:cNvSpPr>
            <a:spLocks noGrp="1"/>
          </p:cNvSpPr>
          <p:nvPr>
            <p:ph idx="1"/>
          </p:nvPr>
        </p:nvSpPr>
        <p:spPr>
          <a:xfrm>
            <a:off x="468313" y="476250"/>
            <a:ext cx="8135937" cy="5832475"/>
          </a:xfrm>
          <a:solidFill>
            <a:srgbClr val="66FFFF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mtClean="0"/>
              <a:t>	</a:t>
            </a:r>
            <a:r>
              <a:rPr lang="sk-SK" smtClean="0">
                <a:latin typeface="Arial" charset="0"/>
                <a:cs typeface="Arial" charset="0"/>
              </a:rPr>
              <a:t> Zistili, že liter morskej vody z otvoreného oceánu mimo dosahu pevnín obsahuje v priemere 35 gramov rozpustených solí a že tieto soli sú až z 99 % zložené z chlóru, sodíka, horčíka, síranov, vápnika a draslíka. Najpozoruhodnejším zistením však bolo, že vzájomný pomer týchto hlavných zložiek morských solí je stály, bez ohľadu na miesto v celom oceáne. Podiel obsahu solí v morskej vode nazývame slanosťou (salinitou).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Zástupný symbol obsahu 2"/>
          <p:cNvSpPr>
            <a:spLocks noGrp="1"/>
          </p:cNvSpPr>
          <p:nvPr>
            <p:ph idx="1"/>
          </p:nvPr>
        </p:nvSpPr>
        <p:spPr>
          <a:xfrm>
            <a:off x="468313" y="476250"/>
            <a:ext cx="8351837" cy="5976938"/>
          </a:xfrm>
          <a:solidFill>
            <a:srgbClr val="66FFFF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mtClean="0"/>
              <a:t>	 </a:t>
            </a:r>
            <a:r>
              <a:rPr lang="sk-SK" smtClean="0">
                <a:latin typeface="Arial" charset="0"/>
                <a:cs typeface="Arial" charset="0"/>
              </a:rPr>
              <a:t>Stredozemné more – slanosť od 36 – 39 promile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latin typeface="Arial" charset="0"/>
                <a:cs typeface="Arial" charset="0"/>
              </a:rPr>
              <a:t>	Čierne more – veľmi nízka slanosť – 13 -18 promile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latin typeface="Arial" charset="0"/>
                <a:cs typeface="Arial" charset="0"/>
              </a:rPr>
              <a:t>	Jadranské more  - slanosť 30 -38,5 promile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latin typeface="Arial" charset="0"/>
                <a:cs typeface="Arial" charset="0"/>
              </a:rPr>
              <a:t>	Tyrhénske more -  37 -38 promile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latin typeface="Arial" charset="0"/>
                <a:cs typeface="Arial" charset="0"/>
              </a:rPr>
              <a:t>	Azovské more -  9 – 13,8 promile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latin typeface="Arial" charset="0"/>
                <a:cs typeface="Arial" charset="0"/>
              </a:rPr>
              <a:t>	Červené more -  42 promile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latin typeface="Arial" charset="0"/>
                <a:cs typeface="Arial" charset="0"/>
              </a:rPr>
              <a:t>	Mŕtve more -  330 promile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latin typeface="Arial" charset="0"/>
                <a:cs typeface="Arial" charset="0"/>
              </a:rPr>
              <a:t>	Baltské more -  7 – 7,5 promile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Zástupný symbol obsahu 2"/>
          <p:cNvSpPr>
            <a:spLocks noGrp="1"/>
          </p:cNvSpPr>
          <p:nvPr>
            <p:ph idx="1"/>
          </p:nvPr>
        </p:nvSpPr>
        <p:spPr>
          <a:xfrm>
            <a:off x="323850" y="260350"/>
            <a:ext cx="8496300" cy="6264275"/>
          </a:xfrm>
          <a:solidFill>
            <a:srgbClr val="66FFFF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mtClean="0"/>
              <a:t>	</a:t>
            </a:r>
            <a:r>
              <a:rPr lang="sk-SK" smtClean="0">
                <a:latin typeface="Arial" charset="0"/>
                <a:cs typeface="Arial" charset="0"/>
              </a:rPr>
              <a:t> Slanosť mora nie je všade rovnaká, ovplyvňuje ju odparovanie vody, zrieďovanie sladkou vodou (napríklad dažďovými zrážkami alebo prítokom riečnej vody), ale aj pohyby vĺn a morských prúdov. Vnútorné moria alebo zálivy s malým riečnym vtokom a s vysokým výparom mávajú vysokú slanosť, napríklad Jadranské more má až 40 ‰. Naproti tomu silný prítok riečnej vody má za následok zníženú slanosť, napríklad Čierne more má slanosť okolo 17 ‰ a Baltské dokonca len 5 ‰.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Zástupný symbol obsahu 2"/>
          <p:cNvSpPr>
            <a:spLocks noGrp="1"/>
          </p:cNvSpPr>
          <p:nvPr>
            <p:ph idx="1"/>
          </p:nvPr>
        </p:nvSpPr>
        <p:spPr>
          <a:xfrm>
            <a:off x="468313" y="404813"/>
            <a:ext cx="8135937" cy="5976937"/>
          </a:xfrm>
          <a:solidFill>
            <a:srgbClr val="66FFFF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mtClean="0"/>
              <a:t>	 </a:t>
            </a:r>
            <a:r>
              <a:rPr lang="sk-SK" smtClean="0">
                <a:latin typeface="Arial" charset="0"/>
                <a:cs typeface="Arial" charset="0"/>
              </a:rPr>
              <a:t>Soľ je potrebná na prežitie pre všetkých živých tvorov vrátane ľudí. Ľudia ju preto už oddávna získavajú odparovaním morskej vody alebo ju dolujú ako horninu (tzv. kamennú soľ) a používajú ako prísadu do jedál.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latin typeface="Arial" charset="0"/>
                <a:cs typeface="Arial" charset="0"/>
              </a:rPr>
              <a:t>	 Soľ je jedným z mála nerastov, ktoré ľudia jedia. Morskú vodu však človek piť nemôže nielen preto, že je veľmi slaná a tak trocha horkastá, ale najmä preto, že by si veľmi vážne poškodil zdravie.</a:t>
            </a:r>
          </a:p>
          <a:p>
            <a:pPr eaLnBrk="1" hangingPunct="1">
              <a:buFont typeface="Arial" charset="0"/>
              <a:buNone/>
            </a:pPr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258888" y="1412875"/>
            <a:ext cx="6842125" cy="36718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Počúvali ste niekedy, ako klopká dážď na okno?</a:t>
            </a:r>
            <a:br>
              <a:rPr lang="sk-SK" dirty="0" smtClean="0"/>
            </a:br>
            <a:r>
              <a:rPr lang="sk-SK" dirty="0" smtClean="0"/>
              <a:t>Vieš, kde všade už bola kvapka dažďa?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Zatvor oči a započúvaj sa do zvukov dažďa.   </a:t>
            </a:r>
          </a:p>
        </p:txBody>
      </p:sp>
      <p:pic>
        <p:nvPicPr>
          <p:cNvPr id="6" name="dážď.wav">
            <a:hlinkClick r:id="" action="ppaction://media"/>
          </p:cNvPr>
          <p:cNvPicPr>
            <a:picLocks noRot="1" noChangeAspect="1"/>
          </p:cNvPicPr>
          <p:nvPr>
            <a:wavAudioFile r:embed="rId1" name="dážď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47813" y="5013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http://t1.gstatic.com/images?q=tbn:ANd9GcRoG2yL9l2637u_rRV0HQnVDRkqtsq0MaspCpS5kmoyu2XtiZ_9QeZCj3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3068638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t1.gstatic.com/images?q=tbn:ANd9GcRCwLOM6IAABPf9oldB66ELTSpDiiJCgBM0aUEEnxOI6_m_7toxEVzvdmGu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3141663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Zástupný symbol obsahu 2"/>
          <p:cNvSpPr>
            <a:spLocks noGrp="1"/>
          </p:cNvSpPr>
          <p:nvPr>
            <p:ph idx="1"/>
          </p:nvPr>
        </p:nvSpPr>
        <p:spPr>
          <a:xfrm>
            <a:off x="684213" y="188913"/>
            <a:ext cx="8135937" cy="5976937"/>
          </a:xfrm>
          <a:solidFill>
            <a:srgbClr val="66FFFF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mtClean="0"/>
              <a:t>	 </a:t>
            </a:r>
            <a:r>
              <a:rPr lang="sk-SK" smtClean="0">
                <a:latin typeface="Arial" charset="0"/>
                <a:cs typeface="Arial" charset="0"/>
              </a:rPr>
              <a:t>Soli je v mori toľko, že by pokryla celú našu Zem do výšky 150 metrov. 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latin typeface="Arial" charset="0"/>
                <a:cs typeface="Arial" charset="0"/>
              </a:rPr>
              <a:t>	Vyplával si na more a slnko zatienil mrak. Nebo sa zatiahlo. Ochladilo sa a začal fúkať silný vietor. Spustila sa búrka a tvoje trosky sa začali zmietať vo vlnách. 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latin typeface="Arial" charset="0"/>
                <a:cs typeface="Arial" charset="0"/>
              </a:rPr>
              <a:t>	Kde sa vzali vlny?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latin typeface="Arial" charset="0"/>
                <a:cs typeface="Arial" charset="0"/>
              </a:rPr>
              <a:t>	 Na vznik vodnej vlny je potrebný impulz (vhodenie kameňa, zemetrasenie, vietor), vodná vlna sa následne šíri všetkými smermi od miesta vzniku.</a:t>
            </a:r>
          </a:p>
          <a:p>
            <a:pPr eaLnBrk="1" hangingPunct="1">
              <a:buFont typeface="Arial" charset="0"/>
              <a:buNone/>
            </a:pPr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Zástupný symbol obsahu 2"/>
          <p:cNvSpPr>
            <a:spLocks noGrp="1"/>
          </p:cNvSpPr>
          <p:nvPr>
            <p:ph idx="1"/>
          </p:nvPr>
        </p:nvSpPr>
        <p:spPr>
          <a:xfrm>
            <a:off x="323850" y="0"/>
            <a:ext cx="8640763" cy="6669088"/>
          </a:xfrm>
          <a:solidFill>
            <a:srgbClr val="66FFFF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mtClean="0"/>
              <a:t>	Konečne  si dorazil k brehu a potrebuješ rýchlo uhasiť smäd. Ako sa volá voda, ktorú denne piješ? </a:t>
            </a:r>
          </a:p>
          <a:p>
            <a:pPr eaLnBrk="1" hangingPunct="1">
              <a:buFont typeface="Arial" charset="0"/>
              <a:buNone/>
            </a:pPr>
            <a:r>
              <a:rPr lang="sk-SK" smtClean="0"/>
              <a:t>	Voda, ktorú nepoužívaš k pitiu, ale môžeš si v nej umyť ruky, sa nazýva ....</a:t>
            </a:r>
          </a:p>
          <a:p>
            <a:pPr eaLnBrk="1" hangingPunct="1">
              <a:buFont typeface="Arial" charset="0"/>
              <a:buNone/>
            </a:pPr>
            <a:r>
              <a:rPr lang="sk-SK" smtClean="0"/>
              <a:t>	Tvoja dobrodružná cesta končí.  Ako správny stroskotanec si zapíšeš svoje poznatky a zistíš nasledujúce údaje:</a:t>
            </a:r>
          </a:p>
          <a:p>
            <a:pPr eaLnBrk="1" hangingPunct="1">
              <a:buFont typeface="Arial" charset="0"/>
              <a:buNone/>
            </a:pPr>
            <a:r>
              <a:rPr lang="sk-SK" smtClean="0"/>
              <a:t>	rieka		dĺžka			kontinent</a:t>
            </a:r>
          </a:p>
          <a:p>
            <a:pPr eaLnBrk="1" hangingPunct="1">
              <a:buFont typeface="Arial" charset="0"/>
              <a:buNone/>
            </a:pPr>
            <a:r>
              <a:rPr lang="sk-SK" smtClean="0"/>
              <a:t>	Amazonka	5980</a:t>
            </a:r>
          </a:p>
          <a:p>
            <a:pPr eaLnBrk="1" hangingPunct="1">
              <a:buFont typeface="Arial" charset="0"/>
              <a:buNone/>
            </a:pPr>
            <a:r>
              <a:rPr lang="sk-SK" smtClean="0"/>
              <a:t>	Mississippi	6671</a:t>
            </a:r>
          </a:p>
          <a:p>
            <a:pPr eaLnBrk="1" hangingPunct="1">
              <a:buFont typeface="Arial" charset="0"/>
              <a:buNone/>
            </a:pPr>
            <a:r>
              <a:rPr lang="sk-SK" smtClean="0"/>
              <a:t>	Níl 			6570</a:t>
            </a:r>
          </a:p>
          <a:p>
            <a:pPr eaLnBrk="1" hangingPunct="1">
              <a:buFont typeface="Arial" charset="0"/>
              <a:buNone/>
            </a:pPr>
            <a:endParaRPr lang="sk-SK" smtClean="0"/>
          </a:p>
        </p:txBody>
      </p:sp>
      <p:sp>
        <p:nvSpPr>
          <p:cNvPr id="4" name="Obdĺžnik 3"/>
          <p:cNvSpPr/>
          <p:nvPr/>
        </p:nvSpPr>
        <p:spPr>
          <a:xfrm>
            <a:off x="2411413" y="1052513"/>
            <a:ext cx="237648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pitná</a:t>
            </a:r>
          </a:p>
        </p:txBody>
      </p:sp>
      <p:sp>
        <p:nvSpPr>
          <p:cNvPr id="5" name="Obdĺžnik 4"/>
          <p:cNvSpPr/>
          <p:nvPr/>
        </p:nvSpPr>
        <p:spPr>
          <a:xfrm>
            <a:off x="4787900" y="2133600"/>
            <a:ext cx="23764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nepitná</a:t>
            </a:r>
          </a:p>
        </p:txBody>
      </p:sp>
      <p:sp>
        <p:nvSpPr>
          <p:cNvPr id="6" name="Obdĺžnik 5"/>
          <p:cNvSpPr/>
          <p:nvPr/>
        </p:nvSpPr>
        <p:spPr>
          <a:xfrm>
            <a:off x="5364163" y="4797425"/>
            <a:ext cx="3240087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Južná Amerika</a:t>
            </a:r>
          </a:p>
        </p:txBody>
      </p:sp>
      <p:sp>
        <p:nvSpPr>
          <p:cNvPr id="7" name="Obdĺžnik 6"/>
          <p:cNvSpPr/>
          <p:nvPr/>
        </p:nvSpPr>
        <p:spPr>
          <a:xfrm>
            <a:off x="5364163" y="5445125"/>
            <a:ext cx="360045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Severná Amerika</a:t>
            </a:r>
          </a:p>
        </p:txBody>
      </p:sp>
      <p:sp>
        <p:nvSpPr>
          <p:cNvPr id="8" name="Obdĺžnik 7"/>
          <p:cNvSpPr/>
          <p:nvPr/>
        </p:nvSpPr>
        <p:spPr>
          <a:xfrm>
            <a:off x="5076825" y="5949950"/>
            <a:ext cx="21590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Afrika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Zástupný symbol obsahu 2"/>
          <p:cNvSpPr>
            <a:spLocks noGrp="1"/>
          </p:cNvSpPr>
          <p:nvPr>
            <p:ph idx="1"/>
          </p:nvPr>
        </p:nvSpPr>
        <p:spPr>
          <a:xfrm>
            <a:off x="1042988" y="549275"/>
            <a:ext cx="7058025" cy="1771650"/>
          </a:xfrm>
          <a:solidFill>
            <a:srgbClr val="66FFFF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mtClean="0"/>
              <a:t>	Voda sa nachádza nielen v moriach a v riekach, ale aj v telách rastlín a živočíchov. Život bez vody nie je možný.</a:t>
            </a:r>
          </a:p>
          <a:p>
            <a:pPr eaLnBrk="1" hangingPunct="1">
              <a:buFont typeface="Arial" charset="0"/>
              <a:buNone/>
            </a:pPr>
            <a:endParaRPr lang="sk-SK" smtClean="0"/>
          </a:p>
        </p:txBody>
      </p:sp>
      <p:pic>
        <p:nvPicPr>
          <p:cNvPr id="23556" name="Picture 2" descr="http://t1.gstatic.com/images?q=tbn:ANd9GcTIBMY9ND7qu0Eed1DrRG72rBja97uveuG3wlR5FDpAj-q70Or0EdupkFAD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420938"/>
            <a:ext cx="2233612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ttp://t2.gstatic.com/images?q=tbn:ANd9GcRoT8SZnHHDttPYO8xcJmYMUWiGWQZngs3gmcCOeQD685EeoRa0Ip74Y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2133600"/>
            <a:ext cx="241617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t2.gstatic.com/images?q=tbn:ANd9GcSLsr4w6n-sBOCT85pm6A9YlBX2Q0A_AUEOO8hk3NVGRe7x0zkaks0SVMX9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525" y="2565400"/>
            <a:ext cx="21050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http://t1.gstatic.com/images?q=tbn:ANd9GcQRfFTpdDAPwF724T4JWHhkoCLYh3Lmvqf--4qh3B8cXB_kLnEYKQXDMQE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188" y="4502150"/>
            <a:ext cx="28082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0" descr="http://t2.gstatic.com/images?q=tbn:ANd9GcQKo1aMSc9FJfohhALaDQ2_v84qkXYwg8E4sZQApx4jaZg0qbH7iNbgVw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67175" y="4551363"/>
            <a:ext cx="2376488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4579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2"/>
          <p:cNvSpPr txBox="1">
            <a:spLocks/>
          </p:cNvSpPr>
          <p:nvPr/>
        </p:nvSpPr>
        <p:spPr bwMode="auto">
          <a:xfrm>
            <a:off x="3132138" y="1268413"/>
            <a:ext cx="2519362" cy="72072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sk-SK" sz="3200" dirty="0">
                <a:latin typeface="+mn-lt"/>
              </a:rPr>
              <a:t>	POKUSY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sk-SK" sz="3200" dirty="0">
              <a:latin typeface="+mn-lt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 bwMode="auto">
          <a:xfrm>
            <a:off x="1258888" y="2349500"/>
            <a:ext cx="6626225" cy="12954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sk-SK" sz="3200" dirty="0">
                <a:latin typeface="+mn-lt"/>
              </a:rPr>
              <a:t>	Teraz si urobíme viaceré pokusy, aby sme zistili rôzne informácie o vode.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sk-SK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Zástupný symbol obsahu 2"/>
          <p:cNvSpPr>
            <a:spLocks noGrp="1"/>
          </p:cNvSpPr>
          <p:nvPr>
            <p:ph idx="1"/>
          </p:nvPr>
        </p:nvSpPr>
        <p:spPr>
          <a:xfrm>
            <a:off x="1692275" y="333375"/>
            <a:ext cx="6192838" cy="574675"/>
          </a:xfrm>
          <a:solidFill>
            <a:srgbClr val="66FFFF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mtClean="0"/>
              <a:t>	</a:t>
            </a:r>
            <a:r>
              <a:rPr lang="cs-CZ" b="1" smtClean="0"/>
              <a:t> </a:t>
            </a:r>
            <a:r>
              <a:rPr lang="sk-SK" b="1" smtClean="0"/>
              <a:t>Ako dlho vydrží človek bez vody?</a:t>
            </a:r>
            <a:r>
              <a:rPr lang="sk-SK" smtClean="0"/>
              <a:t> </a:t>
            </a:r>
            <a:r>
              <a:rPr lang="cs-CZ" smtClean="0"/>
              <a:t/>
            </a:r>
            <a:br>
              <a:rPr lang="cs-CZ" smtClean="0"/>
            </a:br>
            <a:endParaRPr lang="sk-SK" smtClean="0"/>
          </a:p>
          <a:p>
            <a:pPr eaLnBrk="1" hangingPunct="1">
              <a:buFont typeface="Arial" charset="0"/>
              <a:buNone/>
            </a:pPr>
            <a:endParaRPr lang="sk-SK" smtClean="0"/>
          </a:p>
        </p:txBody>
      </p:sp>
      <p:sp>
        <p:nvSpPr>
          <p:cNvPr id="25604" name="Obdĺžnik 8"/>
          <p:cNvSpPr>
            <a:spLocks noChangeArrowheads="1"/>
          </p:cNvSpPr>
          <p:nvPr/>
        </p:nvSpPr>
        <p:spPr bwMode="auto">
          <a:xfrm>
            <a:off x="1403350" y="1125538"/>
            <a:ext cx="6048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/>
              <a:t>Napíšte si na papierik svoj tip.</a:t>
            </a:r>
          </a:p>
        </p:txBody>
      </p:sp>
      <p:sp>
        <p:nvSpPr>
          <p:cNvPr id="25605" name="Obdĺžnik 9"/>
          <p:cNvSpPr>
            <a:spLocks noChangeArrowheads="1"/>
          </p:cNvSpPr>
          <p:nvPr/>
        </p:nvSpPr>
        <p:spPr bwMode="auto">
          <a:xfrm>
            <a:off x="539750" y="1700213"/>
            <a:ext cx="7993063" cy="39703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/>
              <a:t>Ustavične strácame vodu, a preto ju musíme dopĺňať. Keď človek stratí vodu, dochádza k dehydratácii, čiže zahusteniu organizmu. Tento stav registruje mozog, ktorý zareaguje znížením straty vody. To však nestačí, a preto vyvoláva pocit smädu, ktorý signalizuje, že treba doplniť zásoby vody. Po doplnení dochádza k zriedeniu organizmu, ale to môže byť zradné, lebo to potlačí smäd a nadbytok sa aj tak opäť vylúči.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Obdĺžnik 9"/>
          <p:cNvSpPr>
            <a:spLocks noChangeArrowheads="1"/>
          </p:cNvSpPr>
          <p:nvPr/>
        </p:nvSpPr>
        <p:spPr bwMode="auto">
          <a:xfrm>
            <a:off x="539750" y="404813"/>
            <a:ext cx="7993063" cy="48323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/>
              <a:t>Pri normálnej teplote stratí človek dýchaním, kožou a potom asi osemsto mililitrov vody. Predstavte si, ako by ste naliali vodu na rozžeravenú platňu. Voda sa vyparí a asi také niečo sa deje s potom. Pri normálnej teplote vylúči ľudské telo činnosťou obličiek približne liter a pol vody. Pri športe alebo namáhavej práci pri vysokej teplote je však výdaj vyšší. Dýchaním, kožou a potom vtedy vylúči asi šesť litrov vody. Obrovské straty sa potom musia nahrádzať. </a:t>
            </a:r>
          </a:p>
          <a:p>
            <a:r>
              <a:rPr lang="sk-SK" sz="2800"/>
              <a:t>Človek bez vody vydrží tri dni.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Zástupný symbol obsahu 2"/>
          <p:cNvSpPr>
            <a:spLocks noGrp="1"/>
          </p:cNvSpPr>
          <p:nvPr>
            <p:ph idx="1"/>
          </p:nvPr>
        </p:nvSpPr>
        <p:spPr>
          <a:xfrm>
            <a:off x="1116013" y="260350"/>
            <a:ext cx="7056437" cy="1008063"/>
          </a:xfrm>
          <a:solidFill>
            <a:srgbClr val="66FFFF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mtClean="0"/>
              <a:t>	</a:t>
            </a:r>
            <a:r>
              <a:rPr lang="sk-SK" b="1" smtClean="0"/>
              <a:t> Za ako dlho vyschne zem v kvetináči? Vyklíčia rastlinky bez vody?</a:t>
            </a:r>
            <a:r>
              <a:rPr lang="cs-CZ" smtClean="0"/>
              <a:t/>
            </a:r>
            <a:br>
              <a:rPr lang="cs-CZ" smtClean="0"/>
            </a:br>
            <a:endParaRPr lang="sk-SK" smtClean="0"/>
          </a:p>
          <a:p>
            <a:pPr eaLnBrk="1" hangingPunct="1">
              <a:buFont typeface="Arial" charset="0"/>
              <a:buNone/>
            </a:pPr>
            <a:endParaRPr lang="sk-SK" smtClean="0"/>
          </a:p>
        </p:txBody>
      </p:sp>
      <p:sp>
        <p:nvSpPr>
          <p:cNvPr id="27652" name="Obdĺžnik 8"/>
          <p:cNvSpPr>
            <a:spLocks noChangeArrowheads="1"/>
          </p:cNvSpPr>
          <p:nvPr/>
        </p:nvSpPr>
        <p:spPr bwMode="auto">
          <a:xfrm>
            <a:off x="1042988" y="1341438"/>
            <a:ext cx="7489825" cy="45243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/>
              <a:t>Do rovnakých nádob dáme rovnaké množstvo zeminy a nasadíme fazule alebo iné semená. Tretina triedy zaleje semeno jednou lyžicou vody, tretina dvomi lyžicami vody a posledná tretina tromi lyžicami vody. Žiaci potom budú sledovať, za ako dlho bude zem suchá a či rastlinka vyklíči - i ona potrebuje pre svoj život vodu.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Zástupný symbol obsahu 2"/>
          <p:cNvSpPr>
            <a:spLocks noGrp="1"/>
          </p:cNvSpPr>
          <p:nvPr>
            <p:ph idx="1"/>
          </p:nvPr>
        </p:nvSpPr>
        <p:spPr>
          <a:xfrm>
            <a:off x="2627313" y="333375"/>
            <a:ext cx="3673475" cy="647700"/>
          </a:xfrm>
          <a:solidFill>
            <a:srgbClr val="66FFFF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mtClean="0"/>
              <a:t>	</a:t>
            </a:r>
            <a:r>
              <a:rPr lang="sk-SK" b="1" smtClean="0"/>
              <a:t> </a:t>
            </a:r>
            <a:r>
              <a:rPr lang="cs-CZ" b="1" smtClean="0"/>
              <a:t>Kolobeh vody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 </a:t>
            </a:r>
            <a:br>
              <a:rPr lang="cs-CZ" smtClean="0"/>
            </a:br>
            <a:endParaRPr lang="sk-SK" smtClean="0"/>
          </a:p>
          <a:p>
            <a:pPr eaLnBrk="1" hangingPunct="1">
              <a:buFont typeface="Arial" charset="0"/>
              <a:buNone/>
            </a:pPr>
            <a:endParaRPr lang="sk-SK" smtClean="0"/>
          </a:p>
        </p:txBody>
      </p:sp>
      <p:sp>
        <p:nvSpPr>
          <p:cNvPr id="28676" name="Obdĺžnik 8"/>
          <p:cNvSpPr>
            <a:spLocks noChangeArrowheads="1"/>
          </p:cNvSpPr>
          <p:nvPr/>
        </p:nvSpPr>
        <p:spPr bwMode="auto">
          <a:xfrm>
            <a:off x="1042988" y="1341438"/>
            <a:ext cx="6985000" cy="45243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/>
              <a:t>Pripravíme si väčšiu nádobu s teplou vodou, zakryjeme ju celofánom a pevne uzavrieme povrázkom. Potom už ju necháme ohrievať na slnci . Pri vyparovaní sa na celofánu vytvoria kvapky, tie sa začnú zhlukovať k sebe, až nakoniec spadnú do nádoby, tak sa celý proces stále opakuje ako v prírode.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Zástupný symbol obsahu 2"/>
          <p:cNvSpPr>
            <a:spLocks noGrp="1"/>
          </p:cNvSpPr>
          <p:nvPr>
            <p:ph idx="1"/>
          </p:nvPr>
        </p:nvSpPr>
        <p:spPr>
          <a:xfrm>
            <a:off x="2627313" y="333375"/>
            <a:ext cx="4392612" cy="647700"/>
          </a:xfrm>
          <a:solidFill>
            <a:srgbClr val="66FFFF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mtClean="0"/>
              <a:t>	</a:t>
            </a:r>
            <a:r>
              <a:rPr lang="sk-SK" b="1" smtClean="0"/>
              <a:t> </a:t>
            </a:r>
            <a:r>
              <a:rPr lang="cs-CZ" b="1" smtClean="0"/>
              <a:t>Kolobeh vody - báseň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 </a:t>
            </a:r>
            <a:br>
              <a:rPr lang="cs-CZ" smtClean="0"/>
            </a:br>
            <a:endParaRPr lang="sk-SK" smtClean="0"/>
          </a:p>
          <a:p>
            <a:pPr eaLnBrk="1" hangingPunct="1">
              <a:buFont typeface="Arial" charset="0"/>
              <a:buNone/>
            </a:pPr>
            <a:endParaRPr lang="sk-SK" smtClean="0"/>
          </a:p>
        </p:txBody>
      </p:sp>
      <p:sp>
        <p:nvSpPr>
          <p:cNvPr id="29700" name="Obdĺžnik 8"/>
          <p:cNvSpPr>
            <a:spLocks noChangeArrowheads="1"/>
          </p:cNvSpPr>
          <p:nvPr/>
        </p:nvSpPr>
        <p:spPr bwMode="auto">
          <a:xfrm>
            <a:off x="1619250" y="1268413"/>
            <a:ext cx="5329238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/>
              <a:t>VODA, VODA, VODA, DÁŽĎ!</a:t>
            </a:r>
            <a:br>
              <a:rPr lang="sk-SK" sz="2000"/>
            </a:br>
            <a:r>
              <a:rPr lang="sk-SK" sz="2000"/>
              <a:t>KDE SA, VODA, PONÁHĽAŠ?</a:t>
            </a:r>
            <a:br>
              <a:rPr lang="sk-SK" sz="2000"/>
            </a:br>
            <a:r>
              <a:rPr lang="sk-SK" sz="2000"/>
              <a:t>TVORIŤ PARU, TVORIŤ MRAK?</a:t>
            </a:r>
            <a:br>
              <a:rPr lang="sk-SK" sz="2000"/>
            </a:br>
            <a:r>
              <a:rPr lang="sk-SK" sz="2000"/>
              <a:t>POTOM PADAŤ PO KVAPKÁCH?</a:t>
            </a:r>
            <a:br>
              <a:rPr lang="sk-SK" sz="2000"/>
            </a:br>
            <a:r>
              <a:rPr lang="sk-SK" sz="2000"/>
              <a:t> KDE SA, VODA, KDE PONÁHĽAŠ? </a:t>
            </a:r>
            <a:br>
              <a:rPr lang="sk-SK" sz="2000"/>
            </a:br>
            <a:r>
              <a:rPr lang="sk-SK" sz="2000"/>
              <a:t>ŽE SA POTOM  SPÄŤ NAVRACIAŠ?</a:t>
            </a:r>
            <a:br>
              <a:rPr lang="sk-SK" sz="2000"/>
            </a:br>
            <a:r>
              <a:rPr lang="sk-SK" sz="2000"/>
              <a:t>KAM TVOJE CESTY TEČÚ?</a:t>
            </a:r>
            <a:br>
              <a:rPr lang="sk-SK" sz="2000"/>
            </a:br>
            <a:r>
              <a:rPr lang="sk-SK" sz="2000"/>
              <a:t>PUTUJÚ CESTOU ĎALEKOU</a:t>
            </a:r>
            <a:br>
              <a:rPr lang="sk-SK" sz="2000"/>
            </a:br>
            <a:r>
              <a:rPr lang="sk-SK" sz="2000"/>
              <a:t>POZDRAVIA  LÚKY I HÁJE</a:t>
            </a:r>
            <a:br>
              <a:rPr lang="sk-SK" sz="2000"/>
            </a:br>
            <a:r>
              <a:rPr lang="sk-SK" sz="2000"/>
              <a:t>TEŠIA SA TOU NÁDHEROU</a:t>
            </a:r>
          </a:p>
          <a:p>
            <a:r>
              <a:rPr lang="sk-SK" sz="2000"/>
              <a:t>MALÁ KVAPKA ZATÚLANÁ</a:t>
            </a:r>
          </a:p>
          <a:p>
            <a:r>
              <a:rPr lang="sk-SK" sz="2000"/>
              <a:t>STRETNE SLNKO HORÚCE </a:t>
            </a:r>
          </a:p>
          <a:p>
            <a:r>
              <a:rPr lang="sk-SK" sz="2000"/>
              <a:t>SPOLU STVORIA PEKNÚ DÚHU</a:t>
            </a:r>
          </a:p>
          <a:p>
            <a:r>
              <a:rPr lang="sk-SK" sz="2000"/>
              <a:t>A TY SA OPÄŤ VYPARÍŠ</a:t>
            </a:r>
          </a:p>
          <a:p>
            <a:r>
              <a:rPr lang="sk-SK" sz="2000"/>
              <a:t>O MORI VŠETKÝM POROZPRÁVAŠ</a:t>
            </a:r>
          </a:p>
          <a:p>
            <a:r>
              <a:rPr lang="sk-SK" sz="2000"/>
              <a:t>SVET TAKTO SPOZNÁVAŠ.</a:t>
            </a:r>
            <a:br>
              <a:rPr lang="sk-SK" sz="2000"/>
            </a:br>
            <a:r>
              <a:rPr lang="sk-SK" sz="2000"/>
              <a:t/>
            </a:r>
            <a:br>
              <a:rPr lang="sk-SK" sz="2000"/>
            </a:br>
            <a:r>
              <a:rPr lang="sk-SK" sz="2000"/>
              <a:t/>
            </a:r>
            <a:br>
              <a:rPr lang="sk-SK" sz="2000"/>
            </a:br>
            <a:endParaRPr lang="sk-SK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Hra "Na molekuly"</a:t>
            </a:r>
            <a:endParaRPr lang="sk-SK" smtClean="0"/>
          </a:p>
        </p:txBody>
      </p:sp>
      <p:sp>
        <p:nvSpPr>
          <p:cNvPr id="3072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2"/>
          <p:cNvSpPr txBox="1">
            <a:spLocks/>
          </p:cNvSpPr>
          <p:nvPr/>
        </p:nvSpPr>
        <p:spPr bwMode="auto">
          <a:xfrm>
            <a:off x="2411413" y="333375"/>
            <a:ext cx="4824412" cy="6477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sk-SK" sz="3200" dirty="0">
                <a:latin typeface="+mn-lt"/>
              </a:rPr>
              <a:t>	</a:t>
            </a:r>
            <a:r>
              <a:rPr lang="sk-SK" sz="3200" b="1" dirty="0">
                <a:latin typeface="+mn-lt"/>
              </a:rPr>
              <a:t> HRA „ NA MOLEKULY“</a:t>
            </a:r>
            <a:r>
              <a:rPr lang="cs-CZ" sz="3200" dirty="0">
                <a:latin typeface="+mn-lt"/>
              </a:rPr>
              <a:t/>
            </a:r>
            <a:br>
              <a:rPr lang="cs-CZ" sz="3200" dirty="0">
                <a:latin typeface="+mn-lt"/>
              </a:rPr>
            </a:br>
            <a:r>
              <a:rPr lang="cs-CZ" sz="3200" dirty="0">
                <a:latin typeface="+mn-lt"/>
              </a:rPr>
              <a:t> </a:t>
            </a:r>
            <a:br>
              <a:rPr lang="cs-CZ" sz="3200" dirty="0">
                <a:latin typeface="+mn-lt"/>
              </a:rPr>
            </a:br>
            <a:endParaRPr lang="sk-SK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sk-SK" sz="3200" dirty="0">
              <a:latin typeface="+mn-lt"/>
            </a:endParaRPr>
          </a:p>
        </p:txBody>
      </p:sp>
      <p:sp>
        <p:nvSpPr>
          <p:cNvPr id="30726" name="Obdĺžnik 5"/>
          <p:cNvSpPr>
            <a:spLocks noChangeArrowheads="1"/>
          </p:cNvSpPr>
          <p:nvPr/>
        </p:nvSpPr>
        <p:spPr bwMode="auto">
          <a:xfrm>
            <a:off x="1042988" y="1341438"/>
            <a:ext cx="6985000" cy="45243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/>
              <a:t>Žiaci (dažďové kvapky) chodia po danom priestore triedy, na znamení s vyslovením čísla 2 - 10 (záleží na počte žiakov v triede) vytvárajú mraky. Žiak, ktorý zostáva, má možnosť sa opäť vrátiť do hry, a to tak, že vypočíta spamäti jednoduchý príklad - ten mu povie vybraný spolužiak.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Nadpis 4"/>
          <p:cNvSpPr>
            <a:spLocks noGrp="1"/>
          </p:cNvSpPr>
          <p:nvPr>
            <p:ph type="title"/>
          </p:nvPr>
        </p:nvSpPr>
        <p:spPr>
          <a:xfrm>
            <a:off x="611188" y="765175"/>
            <a:ext cx="7921625" cy="5040313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sk-SK" sz="3200" smtClean="0">
                <a:latin typeface="Arial" charset="0"/>
                <a:cs typeface="Arial" charset="0"/>
              </a:rPr>
              <a:t>Bola raz jedna veselá, neposedná a veľmi zvedavá Kvapka. A kedže bývala v mori, kde je všade len samá voda a aj ona sama je z vody, túžila sa dostať ďalej... Jej kamarátka rybka sa ani nestačila čudovať, ako sa to vlastne stalo, že prst slniečka jej pomohol, aby sa dostala z vody inam. A tak sa Kvapka vydala z mora na veľkú dobrodružnú cestu po svete. Hádajte kam?</a:t>
            </a:r>
            <a:br>
              <a:rPr lang="sk-SK" sz="3200" smtClean="0">
                <a:latin typeface="Arial" charset="0"/>
                <a:cs typeface="Arial" charset="0"/>
              </a:rPr>
            </a:br>
            <a:endParaRPr lang="sk-SK" sz="3200" smtClean="0">
              <a:latin typeface="Arial" charset="0"/>
              <a:cs typeface="Arial" charset="0"/>
            </a:endParaRPr>
          </a:p>
        </p:txBody>
      </p:sp>
      <p:pic>
        <p:nvPicPr>
          <p:cNvPr id="4100" name="Picture 2" descr="Kvapka - DV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1200" y="5229225"/>
            <a:ext cx="18256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Obdĺžnik 6"/>
          <p:cNvSpPr>
            <a:spLocks noChangeArrowheads="1"/>
          </p:cNvSpPr>
          <p:nvPr/>
        </p:nvSpPr>
        <p:spPr bwMode="auto">
          <a:xfrm>
            <a:off x="5076825" y="5876925"/>
            <a:ext cx="4067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</a:rPr>
              <a:t>Náučný animovaný rozprávkový seriál Bernadetty Šilingerovej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17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bdĺžnik 4"/>
          <p:cNvSpPr>
            <a:spLocks noChangeArrowheads="1"/>
          </p:cNvSpPr>
          <p:nvPr/>
        </p:nvSpPr>
        <p:spPr bwMode="auto">
          <a:xfrm>
            <a:off x="1258888" y="3284538"/>
            <a:ext cx="5311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  <a:hlinkClick r:id="rId3"/>
              </a:rPr>
              <a:t>www.ondeo.cz/files/image/clanky/kolobeh_vody</a:t>
            </a:r>
            <a:r>
              <a:rPr lang="sk-SK">
                <a:latin typeface="Calibri" pitchFamily="34" charset="0"/>
              </a:rPr>
              <a:t>.</a:t>
            </a:r>
          </a:p>
          <a:p>
            <a:endParaRPr lang="sk-SK">
              <a:latin typeface="Calibri" pitchFamily="34" charset="0"/>
            </a:endParaRPr>
          </a:p>
          <a:p>
            <a:endParaRPr lang="sk-SK">
              <a:latin typeface="Calibri" pitchFamily="34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258888" y="3971925"/>
            <a:ext cx="669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k-SK" sz="1400">
                <a:ea typeface="Times New Roman" pitchFamily="18" charset="0"/>
                <a:cs typeface="Arial" charset="0"/>
              </a:rPr>
              <a:t>Prečo je more slané a ryba sa neutopí?</a:t>
            </a:r>
            <a:endParaRPr lang="sk-SK" sz="10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sk-SK" sz="1200">
                <a:latin typeface="Verdana" pitchFamily="34" charset="0"/>
                <a:ea typeface="Times New Roman" pitchFamily="18" charset="0"/>
                <a:cs typeface="Arial" charset="0"/>
              </a:rPr>
              <a:t>Karol Hensel, predn</a:t>
            </a:r>
            <a:r>
              <a:rPr lang="sk-SK" sz="1200">
                <a:latin typeface="Calibri" pitchFamily="34" charset="0"/>
                <a:ea typeface="Times New Roman" pitchFamily="18" charset="0"/>
                <a:cs typeface="Arial" charset="0"/>
              </a:rPr>
              <a:t>áš</a:t>
            </a:r>
            <a:r>
              <a:rPr lang="sk-SK" sz="1200">
                <a:latin typeface="Verdana" pitchFamily="34" charset="0"/>
                <a:ea typeface="Times New Roman" pitchFamily="18" charset="0"/>
                <a:cs typeface="Arial" charset="0"/>
              </a:rPr>
              <a:t>a na Katedre zool</a:t>
            </a:r>
            <a:r>
              <a:rPr lang="sk-SK" sz="1200">
                <a:latin typeface="Calibri" pitchFamily="34" charset="0"/>
                <a:ea typeface="Times New Roman" pitchFamily="18" charset="0"/>
                <a:cs typeface="Arial" charset="0"/>
              </a:rPr>
              <a:t>ó</a:t>
            </a:r>
            <a:r>
              <a:rPr lang="sk-SK" sz="1200">
                <a:latin typeface="Verdana" pitchFamily="34" charset="0"/>
                <a:ea typeface="Times New Roman" pitchFamily="18" charset="0"/>
                <a:cs typeface="Arial" charset="0"/>
              </a:rPr>
              <a:t>gie Pr</a:t>
            </a:r>
            <a:r>
              <a:rPr lang="sk-SK" sz="1200">
                <a:latin typeface="Calibri" pitchFamily="34" charset="0"/>
                <a:ea typeface="Times New Roman" pitchFamily="18" charset="0"/>
                <a:cs typeface="Arial" charset="0"/>
              </a:rPr>
              <a:t>í</a:t>
            </a:r>
            <a:r>
              <a:rPr lang="sk-SK" sz="1200">
                <a:latin typeface="Verdana" pitchFamily="34" charset="0"/>
                <a:ea typeface="Times New Roman" pitchFamily="18" charset="0"/>
                <a:cs typeface="Arial" charset="0"/>
              </a:rPr>
              <a:t>rodovedeckej fakulty UK | </a:t>
            </a:r>
            <a:endParaRPr lang="sk-SK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492500" y="1341438"/>
            <a:ext cx="13509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k-SK" sz="1900" b="1">
                <a:solidFill>
                  <a:srgbClr val="AA1226"/>
                </a:solidFill>
                <a:latin typeface="Verdana" pitchFamily="34" charset="0"/>
                <a:cs typeface="Times New Roman" pitchFamily="18" charset="0"/>
              </a:rPr>
              <a:t>ZDROJE:</a:t>
            </a:r>
            <a:endParaRPr lang="sk-SK" sz="1200">
              <a:solidFill>
                <a:srgbClr val="666666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1752" name="Obdĺžnik 7"/>
          <p:cNvSpPr>
            <a:spLocks noChangeArrowheads="1"/>
          </p:cNvSpPr>
          <p:nvPr/>
        </p:nvSpPr>
        <p:spPr bwMode="auto">
          <a:xfrm>
            <a:off x="1331913" y="4581525"/>
            <a:ext cx="6480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400">
                <a:hlinkClick r:id="rId4"/>
              </a:rPr>
              <a:t>http://mozgovna.pravda.sk/clovek/clanok/19314-preco-a-kolko-musi-clovek-pit/</a:t>
            </a:r>
            <a:endParaRPr lang="sk-SK" sz="1400"/>
          </a:p>
          <a:p>
            <a:endParaRPr lang="sk-SK"/>
          </a:p>
        </p:txBody>
      </p:sp>
      <p:sp>
        <p:nvSpPr>
          <p:cNvPr id="31753" name="Rectangle 6"/>
          <p:cNvSpPr>
            <a:spLocks noChangeArrowheads="1"/>
          </p:cNvSpPr>
          <p:nvPr/>
        </p:nvSpPr>
        <p:spPr bwMode="auto">
          <a:xfrm>
            <a:off x="1258888" y="2374900"/>
            <a:ext cx="1368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k-SK" sz="1400">
                <a:ea typeface="Times New Roman" pitchFamily="18" charset="0"/>
                <a:cs typeface="Arial" charset="0"/>
              </a:rPr>
              <a:t>Internet</a:t>
            </a:r>
          </a:p>
          <a:p>
            <a:endParaRPr lang="sk-SK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Nadpis 4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1430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sk-SK" sz="3200" smtClean="0">
                <a:latin typeface="Arial" charset="0"/>
                <a:cs typeface="Arial" charset="0"/>
              </a:rPr>
              <a:t>Množstvo vody na zemi sa nemení. Voda mení len svoju podobu.</a:t>
            </a:r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0" y="1341438"/>
            <a:ext cx="9144000" cy="1143000"/>
          </a:xfrm>
          <a:prstGeom prst="rect">
            <a:avLst/>
          </a:prstGeom>
          <a:solidFill>
            <a:srgbClr val="66FFFF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k-SK" sz="3200" dirty="0">
                <a:latin typeface="Arial" pitchFamily="34" charset="0"/>
                <a:ea typeface="+mj-ea"/>
                <a:cs typeface="Arial" pitchFamily="34" charset="0"/>
              </a:rPr>
              <a:t>Porozprávaj o obehu vody v prírode podľa obrázka.</a:t>
            </a:r>
          </a:p>
        </p:txBody>
      </p:sp>
      <p:pic>
        <p:nvPicPr>
          <p:cNvPr id="5125" name="Picture 1"/>
          <p:cNvPicPr>
            <a:picLocks noChangeAspect="1" noChangeArrowheads="1"/>
          </p:cNvPicPr>
          <p:nvPr/>
        </p:nvPicPr>
        <p:blipFill>
          <a:blip r:embed="rId3"/>
          <a:srcRect l="11514" t="40942" r="38585" b="15433"/>
          <a:stretch>
            <a:fillRect/>
          </a:stretch>
        </p:blipFill>
        <p:spPr bwMode="auto">
          <a:xfrm>
            <a:off x="1763713" y="2492375"/>
            <a:ext cx="56165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Obdĺžnik 8"/>
          <p:cNvSpPr>
            <a:spLocks noChangeArrowheads="1"/>
          </p:cNvSpPr>
          <p:nvPr/>
        </p:nvSpPr>
        <p:spPr bwMode="auto">
          <a:xfrm>
            <a:off x="1258888" y="6092825"/>
            <a:ext cx="6481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alibri" pitchFamily="34" charset="0"/>
                <a:hlinkClick r:id="rId4"/>
              </a:rPr>
              <a:t>http://www.youtube.com/watch?v=0_c0ZzZfC8c</a:t>
            </a:r>
            <a:endParaRPr lang="sk-SK">
              <a:latin typeface="Calibri" pitchFamily="34" charset="0"/>
            </a:endParaRPr>
          </a:p>
          <a:p>
            <a:endParaRPr lang="sk-SK">
              <a:latin typeface="Calibri" pitchFamily="34" charset="0"/>
            </a:endParaRPr>
          </a:p>
        </p:txBody>
      </p:sp>
      <p:sp>
        <p:nvSpPr>
          <p:cNvPr id="5127" name="Obdĺžnik 6"/>
          <p:cNvSpPr>
            <a:spLocks noChangeArrowheads="1"/>
          </p:cNvSpPr>
          <p:nvPr/>
        </p:nvSpPr>
        <p:spPr bwMode="auto">
          <a:xfrm>
            <a:off x="1258888" y="5805488"/>
            <a:ext cx="3511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NASA: The Water Cycle [720p]</a:t>
            </a:r>
            <a:endParaRPr lang="sk-SK" b="1"/>
          </a:p>
          <a:p>
            <a:r>
              <a:rPr lang="en-US" b="1"/>
              <a:t> 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Koloběh vody v přírodě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3275" y="908050"/>
            <a:ext cx="43100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6119813" y="4508500"/>
            <a:ext cx="3024187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latin typeface="Arial" pitchFamily="34" charset="0"/>
                <a:cs typeface="Arial" pitchFamily="34" charset="0"/>
              </a:rPr>
              <a:t>1. vyparovanie</a:t>
            </a:r>
          </a:p>
        </p:txBody>
      </p:sp>
      <p:sp>
        <p:nvSpPr>
          <p:cNvPr id="7" name="Obdĺžnik 6"/>
          <p:cNvSpPr/>
          <p:nvPr/>
        </p:nvSpPr>
        <p:spPr>
          <a:xfrm>
            <a:off x="6119813" y="1557338"/>
            <a:ext cx="30241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latin typeface="Arial" pitchFamily="34" charset="0"/>
                <a:cs typeface="Arial" pitchFamily="34" charset="0"/>
              </a:rPr>
              <a:t>2. kondenzácia</a:t>
            </a:r>
          </a:p>
        </p:txBody>
      </p:sp>
      <p:sp>
        <p:nvSpPr>
          <p:cNvPr id="8" name="Obdĺžnik 7"/>
          <p:cNvSpPr/>
          <p:nvPr/>
        </p:nvSpPr>
        <p:spPr>
          <a:xfrm>
            <a:off x="323850" y="260350"/>
            <a:ext cx="302418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latin typeface="Arial" pitchFamily="34" charset="0"/>
                <a:cs typeface="Arial" pitchFamily="34" charset="0"/>
              </a:rPr>
              <a:t>3. zrážanie</a:t>
            </a:r>
          </a:p>
        </p:txBody>
      </p:sp>
      <p:sp>
        <p:nvSpPr>
          <p:cNvPr id="9" name="Obdĺžnik 8"/>
          <p:cNvSpPr/>
          <p:nvPr/>
        </p:nvSpPr>
        <p:spPr>
          <a:xfrm>
            <a:off x="-180975" y="1700213"/>
            <a:ext cx="2665413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latin typeface="Arial" pitchFamily="34" charset="0"/>
                <a:cs typeface="Arial" pitchFamily="34" charset="0"/>
              </a:rPr>
              <a:t>4. dážď, presakovanie</a:t>
            </a:r>
          </a:p>
        </p:txBody>
      </p:sp>
      <p:sp>
        <p:nvSpPr>
          <p:cNvPr id="10" name="Obdĺžnik 9"/>
          <p:cNvSpPr/>
          <p:nvPr/>
        </p:nvSpPr>
        <p:spPr>
          <a:xfrm>
            <a:off x="0" y="3284538"/>
            <a:ext cx="2051050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latin typeface="Arial" pitchFamily="34" charset="0"/>
                <a:cs typeface="Arial" pitchFamily="34" charset="0"/>
              </a:rPr>
              <a:t>5. vodné toky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717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 txBox="1">
            <a:spLocks/>
          </p:cNvSpPr>
          <p:nvPr/>
        </p:nvSpPr>
        <p:spPr>
          <a:xfrm>
            <a:off x="179388" y="188913"/>
            <a:ext cx="8785225" cy="1143000"/>
          </a:xfrm>
          <a:prstGeom prst="rect">
            <a:avLst/>
          </a:prstGeom>
          <a:solidFill>
            <a:srgbClr val="66FFFF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k-SK" sz="3200" dirty="0">
                <a:latin typeface="Arial" pitchFamily="34" charset="0"/>
                <a:ea typeface="+mj-ea"/>
                <a:cs typeface="Arial" pitchFamily="34" charset="0"/>
              </a:rPr>
              <a:t>Teraz si vypočujeme o obehu vody v anglickom jazyku.</a:t>
            </a:r>
          </a:p>
        </p:txBody>
      </p:sp>
      <p:pic>
        <p:nvPicPr>
          <p:cNvPr id="7174" name="Picture 1"/>
          <p:cNvPicPr>
            <a:picLocks noChangeAspect="1" noChangeArrowheads="1"/>
          </p:cNvPicPr>
          <p:nvPr/>
        </p:nvPicPr>
        <p:blipFill>
          <a:blip r:embed="rId3"/>
          <a:srcRect l="11221" t="50084" r="39758" b="13062"/>
          <a:stretch>
            <a:fillRect/>
          </a:stretch>
        </p:blipFill>
        <p:spPr bwMode="auto">
          <a:xfrm>
            <a:off x="1116013" y="1484313"/>
            <a:ext cx="6896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Obdĺžnik 7"/>
          <p:cNvSpPr>
            <a:spLocks noChangeArrowheads="1"/>
          </p:cNvSpPr>
          <p:nvPr/>
        </p:nvSpPr>
        <p:spPr bwMode="auto">
          <a:xfrm>
            <a:off x="179388" y="5732463"/>
            <a:ext cx="87137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Water Rain Cycle -Full Lesson- Kids -www.makemegenius.com-one of the best Indian education</a:t>
            </a:r>
            <a:endParaRPr lang="sk-SK" b="1"/>
          </a:p>
          <a:p>
            <a:r>
              <a:rPr lang="en-US" b="1"/>
              <a:t> </a:t>
            </a:r>
            <a:endParaRPr lang="sk-SK"/>
          </a:p>
        </p:txBody>
      </p:sp>
      <p:sp>
        <p:nvSpPr>
          <p:cNvPr id="7176" name="Obdĺžnik 8"/>
          <p:cNvSpPr>
            <a:spLocks noChangeArrowheads="1"/>
          </p:cNvSpPr>
          <p:nvPr/>
        </p:nvSpPr>
        <p:spPr bwMode="auto">
          <a:xfrm>
            <a:off x="1187450" y="4797425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hlinkClick r:id="rId4"/>
              </a:rPr>
              <a:t>http://www.youtube.com/watch?v=gY9HG8zUgOE&amp;feature=relmfu</a:t>
            </a:r>
            <a:endParaRPr lang="sk-SK"/>
          </a:p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8195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3"/>
          <a:srcRect l="12402" t="36855" r="39757" b="18732"/>
          <a:stretch>
            <a:fillRect/>
          </a:stretch>
        </p:blipFill>
        <p:spPr bwMode="auto">
          <a:xfrm>
            <a:off x="1547813" y="1341438"/>
            <a:ext cx="583247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179388" y="188913"/>
            <a:ext cx="8785225" cy="1143000"/>
          </a:xfrm>
          <a:prstGeom prst="rect">
            <a:avLst/>
          </a:prstGeom>
          <a:solidFill>
            <a:srgbClr val="66FFFF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k-SK" sz="3200" dirty="0">
                <a:latin typeface="Arial" pitchFamily="34" charset="0"/>
                <a:ea typeface="+mj-ea"/>
                <a:cs typeface="Arial" pitchFamily="34" charset="0"/>
              </a:rPr>
              <a:t>Pieseň o obehu vody v anglickom jazyku.</a:t>
            </a:r>
          </a:p>
        </p:txBody>
      </p:sp>
      <p:sp>
        <p:nvSpPr>
          <p:cNvPr id="8199" name="Obdĺžnik 7"/>
          <p:cNvSpPr>
            <a:spLocks noChangeArrowheads="1"/>
          </p:cNvSpPr>
          <p:nvPr/>
        </p:nvSpPr>
        <p:spPr bwMode="auto">
          <a:xfrm>
            <a:off x="2411413" y="5013325"/>
            <a:ext cx="366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COOL Water Cycle Song Lyrics </a:t>
            </a:r>
            <a:endParaRPr lang="sk-SK"/>
          </a:p>
        </p:txBody>
      </p:sp>
      <p:sp>
        <p:nvSpPr>
          <p:cNvPr id="8200" name="Obdĺžnik 8"/>
          <p:cNvSpPr>
            <a:spLocks noChangeArrowheads="1"/>
          </p:cNvSpPr>
          <p:nvPr/>
        </p:nvSpPr>
        <p:spPr bwMode="auto">
          <a:xfrm>
            <a:off x="2124075" y="6021388"/>
            <a:ext cx="531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hlinkClick r:id="rId4"/>
              </a:rPr>
              <a:t>http://www.youtube.com/watch?v=u3QwLYfgwP0</a:t>
            </a:r>
            <a:endParaRPr lang="sk-SK"/>
          </a:p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 txBox="1">
            <a:spLocks/>
          </p:cNvSpPr>
          <p:nvPr/>
        </p:nvSpPr>
        <p:spPr>
          <a:xfrm>
            <a:off x="2771775" y="260350"/>
            <a:ext cx="3960813" cy="720725"/>
          </a:xfrm>
          <a:prstGeom prst="rect">
            <a:avLst/>
          </a:prstGeom>
          <a:solidFill>
            <a:srgbClr val="66FFFF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k-SK" sz="3200" dirty="0">
                <a:latin typeface="Arial" pitchFamily="34" charset="0"/>
                <a:ea typeface="+mj-ea"/>
                <a:cs typeface="Arial" pitchFamily="34" charset="0"/>
              </a:rPr>
              <a:t>POZOROVANIE</a:t>
            </a:r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1403350" y="1484313"/>
            <a:ext cx="6121400" cy="1728787"/>
          </a:xfrm>
          <a:prstGeom prst="rect">
            <a:avLst/>
          </a:prstGeom>
          <a:solidFill>
            <a:srgbClr val="66FFFF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k-SK" sz="3200" dirty="0">
                <a:latin typeface="Arial" pitchFamily="34" charset="0"/>
                <a:ea typeface="+mj-ea"/>
                <a:cs typeface="Arial" pitchFamily="34" charset="0"/>
              </a:rPr>
              <a:t>Pomôcky: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k-SK" sz="3200" dirty="0">
                <a:latin typeface="Arial" pitchFamily="34" charset="0"/>
                <a:ea typeface="+mj-ea"/>
                <a:cs typeface="Arial" pitchFamily="34" charset="0"/>
              </a:rPr>
              <a:t>kapustný alebo šalátový list,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k-SK" sz="3200" dirty="0">
                <a:latin typeface="Arial" pitchFamily="34" charset="0"/>
                <a:ea typeface="+mj-ea"/>
                <a:cs typeface="Arial" pitchFamily="34" charset="0"/>
              </a:rPr>
              <a:t>plastová fólia</a:t>
            </a: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1258888" y="3500438"/>
            <a:ext cx="6697662" cy="2160587"/>
          </a:xfrm>
          <a:prstGeom prst="rect">
            <a:avLst/>
          </a:prstGeom>
          <a:solidFill>
            <a:srgbClr val="66FFFF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k-SK" sz="3200" dirty="0">
                <a:latin typeface="Arial" pitchFamily="34" charset="0"/>
                <a:ea typeface="+mj-ea"/>
                <a:cs typeface="Arial" pitchFamily="34" charset="0"/>
              </a:rPr>
              <a:t>Postup: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k-SK" sz="3200" dirty="0">
                <a:latin typeface="Arial" pitchFamily="34" charset="0"/>
                <a:ea typeface="+mj-ea"/>
                <a:cs typeface="Arial" pitchFamily="34" charset="0"/>
              </a:rPr>
              <a:t>List obaľte plastovou fóliou.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k-SK" sz="3200" dirty="0">
                <a:latin typeface="Arial" pitchFamily="34" charset="0"/>
                <a:ea typeface="+mj-ea"/>
                <a:cs typeface="Arial" pitchFamily="34" charset="0"/>
              </a:rPr>
              <a:t>Čo pozorujeme na druhý deň?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k-SK" sz="3200" dirty="0">
                <a:latin typeface="Arial" pitchFamily="34" charset="0"/>
                <a:ea typeface="+mj-ea"/>
                <a:cs typeface="Arial" pitchFamily="34" charset="0"/>
              </a:rPr>
              <a:t>Svoje zistenia si zapíš do zošita.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684213" y="188913"/>
            <a:ext cx="8135937" cy="5937250"/>
          </a:xfrm>
          <a:solidFill>
            <a:srgbClr val="66FFFF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k-SK" smtClean="0"/>
              <a:t>	</a:t>
            </a:r>
            <a:r>
              <a:rPr lang="sk-SK" smtClean="0">
                <a:latin typeface="Arial" charset="0"/>
                <a:cs typeface="Arial" charset="0"/>
              </a:rPr>
              <a:t>Voda, ktorá steká do potokov, riek a jazier, sa volá </a:t>
            </a:r>
            <a:r>
              <a:rPr lang="sk-SK" b="1" smtClean="0">
                <a:solidFill>
                  <a:srgbClr val="FF0000"/>
                </a:solidFill>
                <a:latin typeface="Arial" charset="0"/>
                <a:cs typeface="Arial" charset="0"/>
              </a:rPr>
              <a:t>povrchová voda</a:t>
            </a:r>
            <a:r>
              <a:rPr lang="sk-SK" smtClean="0">
                <a:latin typeface="Arial" charset="0"/>
                <a:cs typeface="Arial" charset="0"/>
              </a:rPr>
              <a:t>. Povrchovou vodou je aj roztopený sneh, potôčiky vody po daždi. Voda, ktorá vsiakne do zeme, tvorí </a:t>
            </a:r>
            <a:r>
              <a:rPr lang="sk-SK" b="1" smtClean="0">
                <a:solidFill>
                  <a:srgbClr val="FF0000"/>
                </a:solidFill>
                <a:latin typeface="Arial" charset="0"/>
                <a:cs typeface="Arial" charset="0"/>
              </a:rPr>
              <a:t>podzemnú vodu</a:t>
            </a:r>
            <a:r>
              <a:rPr lang="sk-SK" smtClean="0">
                <a:latin typeface="Arial" charset="0"/>
                <a:cs typeface="Arial" charset="0"/>
              </a:rPr>
              <a:t>. Povrchová aj podzemná voda sa nazýva </a:t>
            </a:r>
            <a:r>
              <a:rPr lang="sk-SK" smtClean="0">
                <a:solidFill>
                  <a:srgbClr val="FF0000"/>
                </a:solidFill>
                <a:latin typeface="Arial" charset="0"/>
                <a:cs typeface="Arial" charset="0"/>
              </a:rPr>
              <a:t>sladká voda</a:t>
            </a:r>
            <a:r>
              <a:rPr lang="sk-SK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sk-SK" smtClean="0">
                <a:latin typeface="Arial" charset="0"/>
                <a:cs typeface="Arial" charset="0"/>
              </a:rPr>
              <a:t>	Voda vždy steká smerom nadol, preto sa rieky vlievajú do mora. Vo vode sa rozpúšťajú živiny, tie sa splavia do mora. </a:t>
            </a:r>
            <a:r>
              <a:rPr lang="sk-SK" b="1" smtClean="0">
                <a:solidFill>
                  <a:srgbClr val="FF0000"/>
                </a:solidFill>
                <a:latin typeface="Arial" charset="0"/>
                <a:cs typeface="Arial" charset="0"/>
              </a:rPr>
              <a:t>Morská voda </a:t>
            </a:r>
            <a:r>
              <a:rPr lang="sk-SK" smtClean="0">
                <a:latin typeface="Arial" charset="0"/>
                <a:cs typeface="Arial" charset="0"/>
              </a:rPr>
              <a:t>je slaná.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558</Words>
  <Application>Microsoft Office PowerPoint</Application>
  <PresentationFormat>Prezentácia na obrazovke (4:3)</PresentationFormat>
  <Paragraphs>107</Paragraphs>
  <Slides>30</Slides>
  <Notes>0</Notes>
  <HiddenSlides>0</HiddenSlides>
  <MMClips>2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Verdana</vt:lpstr>
      <vt:lpstr>Motív Office</vt:lpstr>
      <vt:lpstr>Snímka 1</vt:lpstr>
      <vt:lpstr>Počúvali ste niekedy, ako klopká dážď na okno? Vieš, kde všade už bola kvapka dažďa?  Zatvor oči a započúvaj sa do zvukov dažďa.   </vt:lpstr>
      <vt:lpstr>Bola raz jedna veselá, neposedná a veľmi zvedavá Kvapka. A kedže bývala v mori, kde je všade len samá voda a aj ona sama je z vody, túžila sa dostať ďalej... Jej kamarátka rybka sa ani nestačila čudovať, ako sa to vlastne stalo, že prst slniečka jej pomohol, aby sa dostala z vody inam. A tak sa Kvapka vydala z mora na veľkú dobrodružnú cestu po svete. Hádajte kam? </vt:lpstr>
      <vt:lpstr>Množstvo vody na zemi sa nemení. Voda mení len svoju podobu.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Hra "Na molekuly"</vt:lpstr>
      <vt:lpstr>Snímka 30</vt:lpstr>
    </vt:vector>
  </TitlesOfParts>
  <Company>ZŠ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Postupimská</dc:creator>
  <cp:lastModifiedBy>ziak</cp:lastModifiedBy>
  <cp:revision>48</cp:revision>
  <dcterms:created xsi:type="dcterms:W3CDTF">2012-07-25T11:37:50Z</dcterms:created>
  <dcterms:modified xsi:type="dcterms:W3CDTF">2014-10-22T09:17:32Z</dcterms:modified>
</cp:coreProperties>
</file>